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37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371" r:id="rId14"/>
    <p:sldId id="341" r:id="rId15"/>
    <p:sldId id="342" r:id="rId16"/>
    <p:sldId id="347" r:id="rId17"/>
    <p:sldId id="348" r:id="rId18"/>
    <p:sldId id="346" r:id="rId19"/>
    <p:sldId id="349" r:id="rId20"/>
    <p:sldId id="351" r:id="rId21"/>
    <p:sldId id="350" r:id="rId22"/>
    <p:sldId id="352" r:id="rId23"/>
    <p:sldId id="344" r:id="rId24"/>
    <p:sldId id="355" r:id="rId25"/>
    <p:sldId id="357" r:id="rId26"/>
    <p:sldId id="356" r:id="rId27"/>
    <p:sldId id="358" r:id="rId28"/>
    <p:sldId id="345" r:id="rId29"/>
    <p:sldId id="364" r:id="rId30"/>
    <p:sldId id="365" r:id="rId31"/>
    <p:sldId id="366" r:id="rId32"/>
    <p:sldId id="367" r:id="rId33"/>
    <p:sldId id="368" r:id="rId34"/>
    <p:sldId id="306" r:id="rId35"/>
    <p:sldId id="354" r:id="rId36"/>
    <p:sldId id="369" r:id="rId37"/>
    <p:sldId id="257" r:id="rId38"/>
  </p:sldIdLst>
  <p:sldSz cx="18288000" cy="10287000"/>
  <p:notesSz cx="6858000" cy="9144000"/>
  <p:embeddedFontLst>
    <p:embeddedFont>
      <p:font typeface="Open Sans Bold" panose="020B080603050402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77" d="100"/>
          <a:sy n="77" d="100"/>
        </p:scale>
        <p:origin x="88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565" y="-173980"/>
            <a:ext cx="18697130" cy="10634961"/>
            <a:chOff x="0" y="0"/>
            <a:chExt cx="24929506" cy="14179948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24916764" cy="14167231"/>
            </a:xfrm>
            <a:custGeom>
              <a:avLst/>
              <a:gdLst/>
              <a:ahLst/>
              <a:cxnLst/>
              <a:rect l="l" t="t" r="r" b="b"/>
              <a:pathLst>
                <a:path w="24916764" h="14167231">
                  <a:moveTo>
                    <a:pt x="0" y="0"/>
                  </a:moveTo>
                  <a:lnTo>
                    <a:pt x="24916764" y="0"/>
                  </a:lnTo>
                  <a:lnTo>
                    <a:pt x="24916764" y="14167231"/>
                  </a:lnTo>
                  <a:lnTo>
                    <a:pt x="0" y="14167231"/>
                  </a:lnTo>
                  <a:close/>
                </a:path>
              </a:pathLst>
            </a:custGeom>
            <a:solidFill>
              <a:srgbClr val="1B2735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Freeform 4"/>
          <p:cNvSpPr/>
          <p:nvPr/>
        </p:nvSpPr>
        <p:spPr>
          <a:xfrm>
            <a:off x="2770881" y="3339614"/>
            <a:ext cx="12746237" cy="3607771"/>
          </a:xfrm>
          <a:custGeom>
            <a:avLst/>
            <a:gdLst/>
            <a:ahLst/>
            <a:cxnLst/>
            <a:rect l="l" t="t" r="r" b="b"/>
            <a:pathLst>
              <a:path w="12746237" h="3607771">
                <a:moveTo>
                  <a:pt x="0" y="0"/>
                </a:moveTo>
                <a:lnTo>
                  <a:pt x="12746238" y="0"/>
                </a:lnTo>
                <a:lnTo>
                  <a:pt x="12746238" y="3607772"/>
                </a:lnTo>
                <a:lnTo>
                  <a:pt x="0" y="3607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6096000" y="4381500"/>
            <a:ext cx="12017829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rgbClr val="FF0000"/>
                </a:solidFill>
                <a:latin typeface="Open Sans Bold"/>
              </a:rPr>
              <a:t>Ansiedad</a:t>
            </a:r>
            <a:r>
              <a:rPr lang="en-US" sz="6600" u="sng" dirty="0">
                <a:solidFill>
                  <a:srgbClr val="FF0000"/>
                </a:solidFill>
                <a:latin typeface="Open Sans Bold"/>
              </a:rPr>
              <a:t> y </a:t>
            </a:r>
            <a:r>
              <a:rPr lang="en-US" sz="6600" u="sng" dirty="0" err="1">
                <a:solidFill>
                  <a:srgbClr val="FF0000"/>
                </a:solidFill>
                <a:latin typeface="Open Sans Bold"/>
              </a:rPr>
              <a:t>Miedo</a:t>
            </a:r>
            <a:r>
              <a:rPr lang="en-US" sz="6600" u="sng" dirty="0">
                <a:solidFill>
                  <a:srgbClr val="FF0000"/>
                </a:solidFill>
                <a:latin typeface="Open Sans Bold"/>
              </a:rPr>
              <a:t>: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FF0000"/>
                </a:solidFill>
                <a:latin typeface="Open Sans Bold"/>
              </a:rPr>
              <a:t>El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futuro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incierto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y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posibilidad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de no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recuperar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su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nivel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anterior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pueden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generar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ansiedad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y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miedo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0" y="3266440"/>
            <a:ext cx="18288000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rgbClr val="FF0000"/>
                </a:solidFill>
                <a:latin typeface="Open Sans Bold"/>
              </a:rPr>
              <a:t>Depresión</a:t>
            </a:r>
            <a:r>
              <a:rPr lang="en-US" sz="6600" u="sng" dirty="0">
                <a:solidFill>
                  <a:srgbClr val="FF0000"/>
                </a:solidFill>
                <a:latin typeface="Open Sans Bold"/>
              </a:rPr>
              <a:t>: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FF0000"/>
                </a:solidFill>
                <a:latin typeface="Open Sans Bold"/>
              </a:rPr>
              <a:t>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combinación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de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estos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factores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puede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llevar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estados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depresivos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,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especialmente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si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identidad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del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deportista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está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fuertemente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vinculada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su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carrera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Nairo Quintana: &quot;Tengo que volver a reencontrarme&quot; - Ciclo21">
            <a:extLst>
              <a:ext uri="{FF2B5EF4-FFF2-40B4-BE49-F238E27FC236}">
                <a16:creationId xmlns:a16="http://schemas.microsoft.com/office/drawing/2014/main" id="{BABB6D35-5D6A-32B7-0BE1-9BAF421DB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00324A2-2FAD-CF27-A10E-D22B7E04AEFE}"/>
              </a:ext>
            </a:extLst>
          </p:cNvPr>
          <p:cNvSpPr txBox="1"/>
          <p:nvPr/>
        </p:nvSpPr>
        <p:spPr>
          <a:xfrm>
            <a:off x="8001000" y="1181100"/>
            <a:ext cx="9894892" cy="86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800" dirty="0">
                <a:latin typeface="Open Sans Bold"/>
              </a:rPr>
              <a:t>ACOMPAÑAMIENTO - OBJETIVO</a:t>
            </a:r>
          </a:p>
        </p:txBody>
      </p:sp>
    </p:spTree>
    <p:extLst>
      <p:ext uri="{BB962C8B-B14F-4D97-AF65-F5344CB8AC3E}">
        <p14:creationId xmlns:p14="http://schemas.microsoft.com/office/powerpoint/2010/main" val="104844887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EEAEFD-CA06-0071-6857-1D297AB610D9}"/>
              </a:ext>
            </a:extLst>
          </p:cNvPr>
          <p:cNvSpPr txBox="1"/>
          <p:nvPr/>
        </p:nvSpPr>
        <p:spPr>
          <a:xfrm>
            <a:off x="5334000" y="495300"/>
            <a:ext cx="12649200" cy="9416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  <a:spcBef>
                <a:spcPct val="0"/>
              </a:spcBef>
            </a:pPr>
            <a:r>
              <a:rPr lang="en-US" sz="6699" dirty="0" err="1">
                <a:solidFill>
                  <a:schemeClr val="bg1"/>
                </a:solidFill>
                <a:latin typeface="Open Sans Bold"/>
              </a:rPr>
              <a:t>Objetivos</a:t>
            </a:r>
            <a:r>
              <a:rPr lang="en-US" sz="6699" dirty="0">
                <a:solidFill>
                  <a:schemeClr val="bg1"/>
                </a:solidFill>
                <a:latin typeface="Open Sans Bold"/>
              </a:rPr>
              <a:t> de la </a:t>
            </a:r>
            <a:r>
              <a:rPr lang="en-US" sz="6699" dirty="0" err="1">
                <a:solidFill>
                  <a:schemeClr val="bg1"/>
                </a:solidFill>
                <a:latin typeface="Open Sans Bold"/>
              </a:rPr>
              <a:t>Conferencia</a:t>
            </a:r>
            <a:r>
              <a:rPr lang="en-US" sz="6699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9379"/>
              </a:lnSpc>
              <a:spcBef>
                <a:spcPct val="0"/>
              </a:spcBef>
            </a:pPr>
            <a:endParaRPr lang="en-US" sz="6699" dirty="0">
              <a:solidFill>
                <a:schemeClr val="bg1"/>
              </a:solidFill>
              <a:latin typeface="Open Sans Bold"/>
            </a:endParaRPr>
          </a:p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Comprender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el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Open Sans Bold"/>
              </a:rPr>
              <a:t>impacto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del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dopaje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en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la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carrera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de un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deportista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.</a:t>
            </a:r>
          </a:p>
          <a:p>
            <a:pPr algn="ctr">
              <a:lnSpc>
                <a:spcPts val="5460"/>
              </a:lnSpc>
              <a:spcBef>
                <a:spcPct val="0"/>
              </a:spcBef>
            </a:pPr>
            <a:endParaRPr lang="en-US" sz="3900" dirty="0">
              <a:solidFill>
                <a:schemeClr val="bg1"/>
              </a:solidFill>
              <a:latin typeface="Open Sans Bold"/>
            </a:endParaRPr>
          </a:p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Dirigir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el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Open Sans Bold"/>
              </a:rPr>
              <a:t>enfoque</a:t>
            </a:r>
            <a:r>
              <a:rPr lang="en-US" sz="6000" dirty="0">
                <a:solidFill>
                  <a:schemeClr val="bg1"/>
                </a:solidFill>
                <a:latin typeface="Open Sans Bold"/>
              </a:rPr>
              <a:t> integral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en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la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intervención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con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deportistas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sancionados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por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dopaje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.</a:t>
            </a:r>
          </a:p>
          <a:p>
            <a:pPr algn="ctr">
              <a:lnSpc>
                <a:spcPts val="5460"/>
              </a:lnSpc>
              <a:spcBef>
                <a:spcPct val="0"/>
              </a:spcBef>
            </a:pPr>
            <a:endParaRPr lang="en-US" sz="3900" dirty="0">
              <a:solidFill>
                <a:schemeClr val="bg1"/>
              </a:solidFill>
              <a:latin typeface="Open Sans Bold"/>
            </a:endParaRPr>
          </a:p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Presentar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ns Bold"/>
              </a:rPr>
              <a:t>estrategias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para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el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acompañamiento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efectivo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durante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el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proceso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de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retorno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 a la </a:t>
            </a:r>
            <a:r>
              <a:rPr lang="en-US" sz="3900" dirty="0" err="1">
                <a:solidFill>
                  <a:schemeClr val="bg1"/>
                </a:solidFill>
                <a:latin typeface="Open Sans Bold"/>
              </a:rPr>
              <a:t>competición</a:t>
            </a:r>
            <a:r>
              <a:rPr lang="en-US" sz="3900" dirty="0">
                <a:solidFill>
                  <a:schemeClr val="bg1"/>
                </a:solidFill>
                <a:latin typeface="Open San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876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FF75B-3110-24AB-D01A-39D1584EF843}"/>
              </a:ext>
            </a:extLst>
          </p:cNvPr>
          <p:cNvSpPr txBox="1"/>
          <p:nvPr/>
        </p:nvSpPr>
        <p:spPr>
          <a:xfrm>
            <a:off x="5562600" y="800100"/>
            <a:ext cx="16230600" cy="87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IMPACTO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EFE11-36CF-1BA8-7032-511AC9CD351F}"/>
              </a:ext>
            </a:extLst>
          </p:cNvPr>
          <p:cNvSpPr txBox="1"/>
          <p:nvPr/>
        </p:nvSpPr>
        <p:spPr>
          <a:xfrm>
            <a:off x="1028700" y="1418590"/>
            <a:ext cx="16230600" cy="274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La </a:t>
            </a: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Dimensión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 Humana del </a:t>
            </a: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Dopaje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HISTORIA HUMANA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IMPACTO BIENESTAR EMOCIONAL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07B11-35F6-BE2E-5A96-DFDD8AF174B0}"/>
              </a:ext>
            </a:extLst>
          </p:cNvPr>
          <p:cNvSpPr txBox="1"/>
          <p:nvPr/>
        </p:nvSpPr>
        <p:spPr>
          <a:xfrm>
            <a:off x="1028700" y="933450"/>
            <a:ext cx="16230600" cy="368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Fases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Emocionales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 Post-</a:t>
            </a: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Sanción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FASES EMOCIONALES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RESPUESTAS HUMANAS ANTE LA ADVERSIDAD</a:t>
            </a:r>
          </a:p>
        </p:txBody>
      </p:sp>
    </p:spTree>
    <p:extLst>
      <p:ext uri="{BB962C8B-B14F-4D97-AF65-F5344CB8AC3E}">
        <p14:creationId xmlns:p14="http://schemas.microsoft.com/office/powerpoint/2010/main" val="40367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53BA2-B281-28D3-F298-6E574E72D919}"/>
              </a:ext>
            </a:extLst>
          </p:cNvPr>
          <p:cNvSpPr txBox="1"/>
          <p:nvPr/>
        </p:nvSpPr>
        <p:spPr>
          <a:xfrm>
            <a:off x="1028700" y="2366009"/>
            <a:ext cx="16230600" cy="555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SHOCK INICIAL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NEGACION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IRA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VERGUENZA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ACEPTACION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RECONSTRUCCION IDENTIDAD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93A637-DC1B-D7D1-F479-EE3617CAEDA2}"/>
              </a:ext>
            </a:extLst>
          </p:cNvPr>
          <p:cNvSpPr txBox="1"/>
          <p:nvPr/>
        </p:nvSpPr>
        <p:spPr>
          <a:xfrm>
            <a:off x="1028700" y="956627"/>
            <a:ext cx="16230600" cy="368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El </a:t>
            </a: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Estigma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 del </a:t>
            </a: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Dopaje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AUTOESTIMA E IMAGEN PUBLICA                            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 RECONSTRUIR REPUTACION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RELACIONES DE CONFIANZA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6835818" y="9045370"/>
            <a:ext cx="885377" cy="844188"/>
          </a:xfrm>
          <a:custGeom>
            <a:avLst/>
            <a:gdLst/>
            <a:ahLst/>
            <a:cxnLst/>
            <a:rect l="l" t="t" r="r" b="b"/>
            <a:pathLst>
              <a:path w="885377" h="844188">
                <a:moveTo>
                  <a:pt x="0" y="0"/>
                </a:moveTo>
                <a:lnTo>
                  <a:pt x="885378" y="0"/>
                </a:lnTo>
                <a:lnTo>
                  <a:pt x="885378" y="844188"/>
                </a:lnTo>
                <a:lnTo>
                  <a:pt x="0" y="844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" b="-1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0" y="933450"/>
            <a:ext cx="9894892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Open Sans Bold"/>
              </a:rPr>
              <a:t>COMO AFRONTAR EL CASO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Open Sans Bold"/>
              </a:rPr>
              <a:t>CON DEPORTISTA QUE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Open Sans Bold"/>
              </a:rPr>
              <a:t>HAN SIDO SANCIONADO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53006-0148-1182-C287-E5B68A771399}"/>
              </a:ext>
            </a:extLst>
          </p:cNvPr>
          <p:cNvSpPr txBox="1"/>
          <p:nvPr/>
        </p:nvSpPr>
        <p:spPr>
          <a:xfrm>
            <a:off x="1028700" y="1418590"/>
            <a:ext cx="16230600" cy="274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Retos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en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 la </a:t>
            </a: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Salud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 Mental: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ANSIEDAD, DEPRESION Y AISLAMIENTO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APOYO PSICOLOGICO</a:t>
            </a:r>
          </a:p>
        </p:txBody>
      </p:sp>
    </p:spTree>
    <p:extLst>
      <p:ext uri="{BB962C8B-B14F-4D97-AF65-F5344CB8AC3E}">
        <p14:creationId xmlns:p14="http://schemas.microsoft.com/office/powerpoint/2010/main" val="14830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2F8BC-7501-DC08-5144-099972FE967D}"/>
              </a:ext>
            </a:extLst>
          </p:cNvPr>
          <p:cNvSpPr txBox="1"/>
          <p:nvPr/>
        </p:nvSpPr>
        <p:spPr>
          <a:xfrm>
            <a:off x="685800" y="956627"/>
            <a:ext cx="16916400" cy="2746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La </a:t>
            </a: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Importancia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 de un </a:t>
            </a:r>
            <a:r>
              <a:rPr lang="en-US" sz="6600" u="sng" dirty="0" err="1">
                <a:solidFill>
                  <a:srgbClr val="000000"/>
                </a:solidFill>
                <a:latin typeface="Open Sans Bold"/>
              </a:rPr>
              <a:t>Enfoque</a:t>
            </a:r>
            <a:r>
              <a:rPr lang="en-US" sz="6600" u="sng" dirty="0">
                <a:solidFill>
                  <a:srgbClr val="000000"/>
                </a:solidFill>
                <a:latin typeface="Open Sans Bold"/>
              </a:rPr>
              <a:t> Integral: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BIENESTAR FISICO, MENTAL Y EMOCIONAL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DESARROLLO Y CRECIMIENTO PERSONAL</a:t>
            </a:r>
          </a:p>
        </p:txBody>
      </p:sp>
    </p:spTree>
    <p:extLst>
      <p:ext uri="{BB962C8B-B14F-4D97-AF65-F5344CB8AC3E}">
        <p14:creationId xmlns:p14="http://schemas.microsoft.com/office/powerpoint/2010/main" val="299341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40C74DD-9D8A-C765-13DB-B14AC946651E}"/>
              </a:ext>
            </a:extLst>
          </p:cNvPr>
          <p:cNvSpPr txBox="1"/>
          <p:nvPr/>
        </p:nvSpPr>
        <p:spPr>
          <a:xfrm>
            <a:off x="1028700" y="933450"/>
            <a:ext cx="16230600" cy="274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000000"/>
                </a:solidFill>
                <a:latin typeface="Open Sans Bold"/>
              </a:rPr>
              <a:t>Conclusión</a:t>
            </a:r>
            <a:r>
              <a:rPr lang="en-US" sz="6600" dirty="0">
                <a:solidFill>
                  <a:srgbClr val="000000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RESILIENCIA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CAPACIDAD DE SUPERACION</a:t>
            </a:r>
          </a:p>
        </p:txBody>
      </p:sp>
    </p:spTree>
    <p:extLst>
      <p:ext uri="{BB962C8B-B14F-4D97-AF65-F5344CB8AC3E}">
        <p14:creationId xmlns:p14="http://schemas.microsoft.com/office/powerpoint/2010/main" val="98722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99" b="-899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2F8804D-C054-B06C-EABC-51685A93A215}"/>
              </a:ext>
            </a:extLst>
          </p:cNvPr>
          <p:cNvSpPr txBox="1"/>
          <p:nvPr/>
        </p:nvSpPr>
        <p:spPr>
          <a:xfrm>
            <a:off x="5562600" y="800100"/>
            <a:ext cx="16230600" cy="87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ENFOQUE INTEGRAL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F6DD3-D0BE-B2CA-D4C7-BE5481AC7BC1}"/>
              </a:ext>
            </a:extLst>
          </p:cNvPr>
          <p:cNvSpPr txBox="1"/>
          <p:nvPr/>
        </p:nvSpPr>
        <p:spPr>
          <a:xfrm>
            <a:off x="533400" y="933450"/>
            <a:ext cx="17221200" cy="2746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Principios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 de </a:t>
            </a: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una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Intervención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 Integral: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MULTIPLES ASPECTOS DE LA VIDA Y CARRERA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EQUIPO MULTIDISCIPLINAR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C0442-C0EA-19FF-8E45-85EC2A645BC4}"/>
              </a:ext>
            </a:extLst>
          </p:cNvPr>
          <p:cNvSpPr txBox="1"/>
          <p:nvPr/>
        </p:nvSpPr>
        <p:spPr>
          <a:xfrm>
            <a:off x="1028700" y="933450"/>
            <a:ext cx="16230600" cy="74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Rol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 del Equipo de </a:t>
            </a: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Apoyo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Psicólogos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/Coaches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deportivos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: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emociones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–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resiliencia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-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identidad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                                  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 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Entrenadores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: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preparación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física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y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técnica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Nutricionistas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: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dieta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equilibrada</a:t>
            </a:r>
            <a:endParaRPr lang="en-US" sz="5199" dirty="0">
              <a:solidFill>
                <a:schemeClr val="bg1"/>
              </a:solidFill>
              <a:latin typeface="Open Sans Bold"/>
            </a:endParaRP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 Familia y amigos: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soporte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emocional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fundamental -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espacio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seguro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y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comprensivo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-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expresar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sus inquietudes y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emociones</a:t>
            </a:r>
            <a:endParaRPr lang="en-US" sz="5199" dirty="0">
              <a:solidFill>
                <a:schemeClr val="bg1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1319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B244D3-2ED1-84AC-389C-2F81EF3791B0}"/>
              </a:ext>
            </a:extLst>
          </p:cNvPr>
          <p:cNvSpPr txBox="1"/>
          <p:nvPr/>
        </p:nvSpPr>
        <p:spPr>
          <a:xfrm>
            <a:off x="457200" y="493701"/>
            <a:ext cx="17373600" cy="9259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Fases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 de la </a:t>
            </a: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Intervención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Evaluación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y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Diagnóstico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evaluación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integral -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recursos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y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fortalezas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Planificación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de la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Intervención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objetivos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claros y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realistas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- plan sea flexible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Implementación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de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Estrategias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de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Apoyo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estrategias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y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actividades</a:t>
            </a:r>
            <a:endParaRPr lang="en-US" sz="4000" dirty="0">
              <a:solidFill>
                <a:schemeClr val="bg1"/>
              </a:solidFill>
              <a:latin typeface="Open Sans Bold"/>
            </a:endParaRP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técnicas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de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manejo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del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estrés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y de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habilidades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de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afrontamiento</a:t>
            </a:r>
            <a:endParaRPr lang="en-US" sz="4000" dirty="0">
              <a:solidFill>
                <a:schemeClr val="bg1"/>
              </a:solidFill>
              <a:latin typeface="Open Sans Bold"/>
            </a:endParaRP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Monitoreo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y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Ajuste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Continuo: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seguimiento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constante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-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ajustes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en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Open Sans Bold"/>
              </a:rPr>
              <a:t>el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 plan</a:t>
            </a:r>
          </a:p>
        </p:txBody>
      </p:sp>
    </p:spTree>
    <p:extLst>
      <p:ext uri="{BB962C8B-B14F-4D97-AF65-F5344CB8AC3E}">
        <p14:creationId xmlns:p14="http://schemas.microsoft.com/office/powerpoint/2010/main" val="225315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A628D-26EF-1A6D-420D-2B3ACBE6AC65}"/>
              </a:ext>
            </a:extLst>
          </p:cNvPr>
          <p:cNvSpPr txBox="1"/>
          <p:nvPr/>
        </p:nvSpPr>
        <p:spPr>
          <a:xfrm>
            <a:off x="1028700" y="933450"/>
            <a:ext cx="16230600" cy="368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endParaRPr dirty="0">
              <a:solidFill>
                <a:schemeClr val="bg1"/>
              </a:solidFill>
            </a:endParaRP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Conclusión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ENFOQUE INTEGRAL PERSONALIZADO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BIENESTAR GENERAL – DESARROLLO PERSONAL</a:t>
            </a:r>
          </a:p>
        </p:txBody>
      </p:sp>
    </p:spTree>
    <p:extLst>
      <p:ext uri="{BB962C8B-B14F-4D97-AF65-F5344CB8AC3E}">
        <p14:creationId xmlns:p14="http://schemas.microsoft.com/office/powerpoint/2010/main" val="35051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048F31D-69D8-8363-7DD8-9E42303B4698}"/>
              </a:ext>
            </a:extLst>
          </p:cNvPr>
          <p:cNvSpPr txBox="1"/>
          <p:nvPr/>
        </p:nvSpPr>
        <p:spPr>
          <a:xfrm>
            <a:off x="6477000" y="800100"/>
            <a:ext cx="16230600" cy="87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latin typeface="Open Sans Bold"/>
              </a:rPr>
              <a:t>ESTRATEGIAS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78A20-CB56-EEA1-977E-EBE2FA1991A0}"/>
              </a:ext>
            </a:extLst>
          </p:cNvPr>
          <p:cNvSpPr txBox="1"/>
          <p:nvPr/>
        </p:nvSpPr>
        <p:spPr>
          <a:xfrm>
            <a:off x="0" y="956627"/>
            <a:ext cx="18288000" cy="461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500" u="sng" dirty="0" err="1">
                <a:solidFill>
                  <a:schemeClr val="bg1"/>
                </a:solidFill>
                <a:latin typeface="Open Sans Bold"/>
              </a:rPr>
              <a:t>Preparación</a:t>
            </a:r>
            <a:r>
              <a:rPr lang="en-US" sz="6500" u="sng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6500" u="sng" dirty="0" err="1">
                <a:solidFill>
                  <a:schemeClr val="bg1"/>
                </a:solidFill>
                <a:latin typeface="Open Sans Bold"/>
              </a:rPr>
              <a:t>Física</a:t>
            </a:r>
            <a:r>
              <a:rPr lang="en-US" sz="6500" u="sng" dirty="0">
                <a:solidFill>
                  <a:schemeClr val="bg1"/>
                </a:solidFill>
                <a:latin typeface="Open Sans Bold"/>
              </a:rPr>
              <a:t> y Mental para </a:t>
            </a:r>
            <a:r>
              <a:rPr lang="en-US" sz="6500" u="sng" dirty="0" err="1">
                <a:solidFill>
                  <a:schemeClr val="bg1"/>
                </a:solidFill>
                <a:latin typeface="Open Sans Bold"/>
              </a:rPr>
              <a:t>el</a:t>
            </a:r>
            <a:r>
              <a:rPr lang="en-US" sz="6500" u="sng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6500" u="sng" dirty="0" err="1">
                <a:solidFill>
                  <a:schemeClr val="bg1"/>
                </a:solidFill>
                <a:latin typeface="Open Sans Bold"/>
              </a:rPr>
              <a:t>Retorno</a:t>
            </a:r>
            <a:r>
              <a:rPr lang="en-US" sz="6500" u="sng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PREPARACION FISICA ADECUADA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ENTRENAMIENTO MENTAL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fortalecer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la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confianza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,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manejar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la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presión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y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desarrollar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una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mentalidad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positiva</a:t>
            </a:r>
            <a:r>
              <a:rPr lang="en-US" sz="5199" dirty="0">
                <a:solidFill>
                  <a:schemeClr val="bg1"/>
                </a:solidFill>
                <a:latin typeface="Open Sans Bold"/>
              </a:rPr>
              <a:t> y </a:t>
            </a:r>
            <a:r>
              <a:rPr lang="en-US" sz="5199" dirty="0" err="1">
                <a:solidFill>
                  <a:schemeClr val="bg1"/>
                </a:solidFill>
                <a:latin typeface="Open Sans Bold"/>
              </a:rPr>
              <a:t>resiliente</a:t>
            </a:r>
            <a:endParaRPr lang="en-US" sz="5199" dirty="0">
              <a:solidFill>
                <a:schemeClr val="bg1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17293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7D6966F-7D68-3B75-09E5-4A6AF2CBE248}"/>
              </a:ext>
            </a:extLst>
          </p:cNvPr>
          <p:cNvSpPr txBox="1"/>
          <p:nvPr/>
        </p:nvSpPr>
        <p:spPr>
          <a:xfrm>
            <a:off x="1028700" y="956627"/>
            <a:ext cx="16230600" cy="461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Manejo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 de </a:t>
            </a: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Expectativas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 y </a:t>
            </a: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Presiones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EXPECTATIVAS PROPIAS Y DE TERCEROS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MANEJO DE PRESION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OBJETIVOS REALISTAS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ENFOQUE AL PROCESO NO A LOS RESULTADOS</a:t>
            </a:r>
          </a:p>
        </p:txBody>
      </p:sp>
    </p:spTree>
    <p:extLst>
      <p:ext uri="{BB962C8B-B14F-4D97-AF65-F5344CB8AC3E}">
        <p14:creationId xmlns:p14="http://schemas.microsoft.com/office/powerpoint/2010/main" val="349811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B1A8E-2D1C-511B-CECA-11ACA9C2320D}"/>
              </a:ext>
            </a:extLst>
          </p:cNvPr>
          <p:cNvSpPr txBox="1"/>
          <p:nvPr/>
        </p:nvSpPr>
        <p:spPr>
          <a:xfrm>
            <a:off x="0" y="933450"/>
            <a:ext cx="18288000" cy="461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Reconstrucción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 de la Imagen </a:t>
            </a: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Pública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 y la </a:t>
            </a: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Confianza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RECONSTRUCCION DE LA IMAGEN PUBLICA – COMPROMISO – DESARROLLO PERSONAL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COMUNICACION EFECTIVA – RESTAURAR LA CONFIANZA</a:t>
            </a:r>
          </a:p>
        </p:txBody>
      </p:sp>
    </p:spTree>
    <p:extLst>
      <p:ext uri="{BB962C8B-B14F-4D97-AF65-F5344CB8AC3E}">
        <p14:creationId xmlns:p14="http://schemas.microsoft.com/office/powerpoint/2010/main" val="316742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7ED687-6992-7926-A3F3-620DAE6EF89A}"/>
              </a:ext>
            </a:extLst>
          </p:cNvPr>
          <p:cNvSpPr txBox="1"/>
          <p:nvPr/>
        </p:nvSpPr>
        <p:spPr>
          <a:xfrm>
            <a:off x="0" y="933450"/>
            <a:ext cx="18288000" cy="461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000" u="sng" dirty="0" err="1">
                <a:solidFill>
                  <a:schemeClr val="bg1"/>
                </a:solidFill>
                <a:latin typeface="Open Sans Bold"/>
              </a:rPr>
              <a:t>Estrategias</a:t>
            </a:r>
            <a:r>
              <a:rPr lang="en-US" sz="6000" u="sng" dirty="0">
                <a:solidFill>
                  <a:schemeClr val="bg1"/>
                </a:solidFill>
                <a:latin typeface="Open Sans Bold"/>
              </a:rPr>
              <a:t> de </a:t>
            </a:r>
            <a:r>
              <a:rPr lang="en-US" sz="6000" u="sng" dirty="0" err="1">
                <a:solidFill>
                  <a:schemeClr val="bg1"/>
                </a:solidFill>
                <a:latin typeface="Open Sans Bold"/>
              </a:rPr>
              <a:t>Rendimiento</a:t>
            </a:r>
            <a:r>
              <a:rPr lang="en-US" sz="6000" u="sng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6000" u="sng" dirty="0" err="1">
                <a:solidFill>
                  <a:schemeClr val="bg1"/>
                </a:solidFill>
                <a:latin typeface="Open Sans Bold"/>
              </a:rPr>
              <a:t>en</a:t>
            </a:r>
            <a:r>
              <a:rPr lang="en-US" sz="6000" u="sng" dirty="0">
                <a:solidFill>
                  <a:schemeClr val="bg1"/>
                </a:solidFill>
                <a:latin typeface="Open Sans Bold"/>
              </a:rPr>
              <a:t> la </a:t>
            </a:r>
            <a:r>
              <a:rPr lang="en-US" sz="6000" u="sng" dirty="0" err="1">
                <a:solidFill>
                  <a:schemeClr val="bg1"/>
                </a:solidFill>
                <a:latin typeface="Open Sans Bold"/>
              </a:rPr>
              <a:t>Competición</a:t>
            </a:r>
            <a:r>
              <a:rPr lang="en-US" sz="6000" u="sng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VISUALIZACION – RESPIRACION CONSCIENTE PREPARACION PRE-COMPETITIVA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PERSPECTIVA EQUILIBRADA – ESFUERZO – MEJORA CONTINUA – NO EN RESULTADOS</a:t>
            </a:r>
          </a:p>
        </p:txBody>
      </p:sp>
    </p:spTree>
    <p:extLst>
      <p:ext uri="{BB962C8B-B14F-4D97-AF65-F5344CB8AC3E}">
        <p14:creationId xmlns:p14="http://schemas.microsoft.com/office/powerpoint/2010/main" val="37765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DF451-61F3-DF62-40B0-64261FF59451}"/>
              </a:ext>
            </a:extLst>
          </p:cNvPr>
          <p:cNvSpPr txBox="1"/>
          <p:nvPr/>
        </p:nvSpPr>
        <p:spPr>
          <a:xfrm>
            <a:off x="0" y="933450"/>
            <a:ext cx="18288000" cy="3682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chemeClr val="bg1"/>
                </a:solidFill>
                <a:latin typeface="Open Sans Bold"/>
              </a:rPr>
              <a:t>Conclusión</a:t>
            </a:r>
            <a:r>
              <a:rPr lang="en-US" sz="6600" u="sng" dirty="0">
                <a:solidFill>
                  <a:schemeClr val="bg1"/>
                </a:solidFill>
                <a:latin typeface="Open Sans Bold"/>
              </a:rPr>
              <a:t>: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EXITO = FISICO, MENTAL, EMOCIONAL Y ESTRATEGIAS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chemeClr val="bg1"/>
                </a:solidFill>
                <a:latin typeface="Open Sans Bold"/>
              </a:rPr>
              <a:t>CAMINO DE PACIENCIA PERSEVERANCIA Y APOYO DE UN EQUIPO MULTIDISCIPLINAR COMPROMETIDO</a:t>
            </a:r>
          </a:p>
        </p:txBody>
      </p:sp>
    </p:spTree>
    <p:extLst>
      <p:ext uri="{BB962C8B-B14F-4D97-AF65-F5344CB8AC3E}">
        <p14:creationId xmlns:p14="http://schemas.microsoft.com/office/powerpoint/2010/main" val="31251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00324A2-2FAD-CF27-A10E-D22B7E04AEFE}"/>
              </a:ext>
            </a:extLst>
          </p:cNvPr>
          <p:cNvSpPr txBox="1"/>
          <p:nvPr/>
        </p:nvSpPr>
        <p:spPr>
          <a:xfrm>
            <a:off x="8001000" y="1181100"/>
            <a:ext cx="9894892" cy="86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800" dirty="0">
                <a:latin typeface="Open Sans Bold"/>
              </a:rPr>
              <a:t>PREPARACION VUELTA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22" b="-7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DE93FA8-668D-142F-3757-5298FB82F9FB}"/>
              </a:ext>
            </a:extLst>
          </p:cNvPr>
          <p:cNvSpPr txBox="1"/>
          <p:nvPr/>
        </p:nvSpPr>
        <p:spPr>
          <a:xfrm>
            <a:off x="858143" y="1409700"/>
            <a:ext cx="16571714" cy="663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endParaRPr dirty="0">
              <a:solidFill>
                <a:schemeClr val="bg1"/>
              </a:solidFill>
            </a:endParaRP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600" dirty="0">
                <a:solidFill>
                  <a:schemeClr val="bg1"/>
                </a:solidFill>
                <a:latin typeface="Open Sans Bold"/>
              </a:rPr>
              <a:t>1. </a:t>
            </a:r>
            <a:r>
              <a:rPr lang="en-US" sz="6600" dirty="0" err="1">
                <a:solidFill>
                  <a:schemeClr val="bg1"/>
                </a:solidFill>
                <a:latin typeface="Open Sans Bold"/>
              </a:rPr>
              <a:t>Aceptación</a:t>
            </a:r>
            <a:r>
              <a:rPr lang="en-US" sz="6600" dirty="0">
                <a:solidFill>
                  <a:schemeClr val="bg1"/>
                </a:solidFill>
                <a:latin typeface="Open Sans Bold"/>
              </a:rPr>
              <a:t> y </a:t>
            </a:r>
            <a:r>
              <a:rPr lang="en-US" sz="6600" dirty="0" err="1">
                <a:solidFill>
                  <a:schemeClr val="bg1"/>
                </a:solidFill>
                <a:latin typeface="Open Sans Bold"/>
              </a:rPr>
              <a:t>Responsabilidad</a:t>
            </a:r>
            <a:endParaRPr lang="en-US" sz="6600" dirty="0">
              <a:solidFill>
                <a:schemeClr val="bg1"/>
              </a:solidFill>
              <a:latin typeface="Open Sans Bold"/>
            </a:endParaRP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600" dirty="0">
                <a:solidFill>
                  <a:schemeClr val="bg1"/>
                </a:solidFill>
                <a:latin typeface="Open Sans Bold"/>
              </a:rPr>
              <a:t>2. </a:t>
            </a:r>
            <a:r>
              <a:rPr lang="en-US" sz="6600" dirty="0" err="1">
                <a:solidFill>
                  <a:schemeClr val="bg1"/>
                </a:solidFill>
                <a:latin typeface="Open Sans Bold"/>
              </a:rPr>
              <a:t>Apoyo</a:t>
            </a:r>
            <a:r>
              <a:rPr lang="en-US" sz="6600" dirty="0">
                <a:solidFill>
                  <a:schemeClr val="bg1"/>
                </a:solidFill>
                <a:latin typeface="Open Sans Bold"/>
              </a:rPr>
              <a:t> Equipo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600" dirty="0">
                <a:solidFill>
                  <a:schemeClr val="bg1"/>
                </a:solidFill>
                <a:latin typeface="Open Sans Bold"/>
              </a:rPr>
              <a:t>3. </a:t>
            </a:r>
            <a:r>
              <a:rPr lang="en-US" sz="6600" dirty="0" err="1">
                <a:solidFill>
                  <a:schemeClr val="bg1"/>
                </a:solidFill>
                <a:latin typeface="Open Sans Bold"/>
              </a:rPr>
              <a:t>Reconstrucción</a:t>
            </a:r>
            <a:r>
              <a:rPr lang="en-US" sz="6600" dirty="0">
                <a:solidFill>
                  <a:schemeClr val="bg1"/>
                </a:solidFill>
                <a:latin typeface="Open Sans Bold"/>
              </a:rPr>
              <a:t> de la Imagen </a:t>
            </a:r>
            <a:r>
              <a:rPr lang="en-US" sz="6600" dirty="0" err="1">
                <a:solidFill>
                  <a:schemeClr val="bg1"/>
                </a:solidFill>
                <a:latin typeface="Open Sans Bold"/>
              </a:rPr>
              <a:t>Pública</a:t>
            </a:r>
            <a:endParaRPr lang="en-US" sz="6600" dirty="0">
              <a:solidFill>
                <a:schemeClr val="bg1"/>
              </a:solidFill>
              <a:latin typeface="Open Sans Bold"/>
            </a:endParaRP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600" dirty="0">
                <a:solidFill>
                  <a:schemeClr val="bg1"/>
                </a:solidFill>
                <a:latin typeface="Open Sans Bold"/>
              </a:rPr>
              <a:t>4. </a:t>
            </a:r>
            <a:r>
              <a:rPr lang="en-US" sz="6600" dirty="0" err="1">
                <a:solidFill>
                  <a:schemeClr val="bg1"/>
                </a:solidFill>
                <a:latin typeface="Open Sans Bold"/>
              </a:rPr>
              <a:t>Preparación</a:t>
            </a:r>
            <a:r>
              <a:rPr lang="en-US" sz="66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ns Bold"/>
              </a:rPr>
              <a:t>Física</a:t>
            </a:r>
            <a:r>
              <a:rPr lang="en-US" sz="66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ns Bold"/>
              </a:rPr>
              <a:t>Adecuada</a:t>
            </a:r>
            <a:endParaRPr lang="en-US" sz="6600" dirty="0">
              <a:solidFill>
                <a:schemeClr val="bg1"/>
              </a:solidFill>
              <a:latin typeface="Open Sans Bold"/>
            </a:endParaRP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600" dirty="0">
                <a:solidFill>
                  <a:schemeClr val="bg1"/>
                </a:solidFill>
                <a:latin typeface="Open Sans Bold"/>
              </a:rPr>
              <a:t>5. </a:t>
            </a:r>
            <a:r>
              <a:rPr lang="en-US" sz="6600" dirty="0" err="1">
                <a:solidFill>
                  <a:schemeClr val="bg1"/>
                </a:solidFill>
                <a:latin typeface="Open Sans Bold"/>
              </a:rPr>
              <a:t>Establecimiento</a:t>
            </a:r>
            <a:r>
              <a:rPr lang="en-US" sz="6600" dirty="0">
                <a:solidFill>
                  <a:schemeClr val="bg1"/>
                </a:solidFill>
                <a:latin typeface="Open Sans Bold"/>
              </a:rPr>
              <a:t> de Metas </a:t>
            </a:r>
            <a:r>
              <a:rPr lang="en-US" sz="6600" dirty="0" err="1">
                <a:solidFill>
                  <a:schemeClr val="bg1"/>
                </a:solidFill>
                <a:latin typeface="Open Sans Bold"/>
              </a:rPr>
              <a:t>Realistas</a:t>
            </a:r>
            <a:endParaRPr lang="en-US" sz="6600" dirty="0">
              <a:solidFill>
                <a:schemeClr val="bg1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63837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555" b="-1255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43DB14E-34B5-1095-F4FC-C0420E90B62E}"/>
              </a:ext>
            </a:extLst>
          </p:cNvPr>
          <p:cNvSpPr txBox="1"/>
          <p:nvPr/>
        </p:nvSpPr>
        <p:spPr>
          <a:xfrm>
            <a:off x="858143" y="1409700"/>
            <a:ext cx="16571714" cy="663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endParaRPr dirty="0">
              <a:solidFill>
                <a:schemeClr val="bg1"/>
              </a:solidFill>
            </a:endParaRP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600" dirty="0">
                <a:solidFill>
                  <a:schemeClr val="bg1"/>
                </a:solidFill>
                <a:latin typeface="Open Sans Bold"/>
              </a:rPr>
              <a:t>ENTENDER - COMPASION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600" dirty="0">
                <a:solidFill>
                  <a:schemeClr val="bg1"/>
                </a:solidFill>
                <a:latin typeface="Open Sans Bold"/>
              </a:rPr>
              <a:t>APOYO - ACOMPAÑAMIENTO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600">
                <a:solidFill>
                  <a:schemeClr val="bg1"/>
                </a:solidFill>
                <a:latin typeface="Open Sans Bold"/>
              </a:rPr>
              <a:t>MINDFULNESS </a:t>
            </a:r>
            <a:r>
              <a:rPr lang="en-US" sz="6600" dirty="0">
                <a:solidFill>
                  <a:schemeClr val="bg1"/>
                </a:solidFill>
                <a:latin typeface="Open Sans Bold"/>
              </a:rPr>
              <a:t>- AMABILIDAD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600" dirty="0">
                <a:solidFill>
                  <a:schemeClr val="bg1"/>
                </a:solidFill>
                <a:latin typeface="Open Sans Bold"/>
              </a:rPr>
              <a:t>PERDON - VALORACION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600" dirty="0">
                <a:solidFill>
                  <a:schemeClr val="bg1"/>
                </a:solidFill>
                <a:latin typeface="Open Sans Bold"/>
              </a:rPr>
              <a:t>RENOVACION - EVOLUCION</a:t>
            </a:r>
          </a:p>
        </p:txBody>
      </p:sp>
    </p:spTree>
    <p:extLst>
      <p:ext uri="{BB962C8B-B14F-4D97-AF65-F5344CB8AC3E}">
        <p14:creationId xmlns:p14="http://schemas.microsoft.com/office/powerpoint/2010/main" val="273560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29052" y="3339229"/>
            <a:ext cx="12629897" cy="3608542"/>
          </a:xfrm>
          <a:custGeom>
            <a:avLst/>
            <a:gdLst/>
            <a:ahLst/>
            <a:cxnLst/>
            <a:rect l="l" t="t" r="r" b="b"/>
            <a:pathLst>
              <a:path w="12629897" h="3608542">
                <a:moveTo>
                  <a:pt x="0" y="0"/>
                </a:moveTo>
                <a:lnTo>
                  <a:pt x="12629896" y="0"/>
                </a:lnTo>
                <a:lnTo>
                  <a:pt x="12629896" y="3608542"/>
                </a:lnTo>
                <a:lnTo>
                  <a:pt x="0" y="3608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6835818" y="9045370"/>
            <a:ext cx="885377" cy="844188"/>
          </a:xfrm>
          <a:custGeom>
            <a:avLst/>
            <a:gdLst/>
            <a:ahLst/>
            <a:cxnLst/>
            <a:rect l="l" t="t" r="r" b="b"/>
            <a:pathLst>
              <a:path w="885377" h="844188">
                <a:moveTo>
                  <a:pt x="0" y="0"/>
                </a:moveTo>
                <a:lnTo>
                  <a:pt x="885378" y="0"/>
                </a:lnTo>
                <a:lnTo>
                  <a:pt x="885378" y="844188"/>
                </a:lnTo>
                <a:lnTo>
                  <a:pt x="0" y="844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" b="-1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0" y="933450"/>
            <a:ext cx="9894892" cy="2733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800" dirty="0">
                <a:solidFill>
                  <a:srgbClr val="FFFFFF"/>
                </a:solidFill>
                <a:latin typeface="Open Sans Bold"/>
              </a:rPr>
              <a:t>ESTADO EMOCIONAL</a:t>
            </a:r>
          </a:p>
          <a:p>
            <a:pPr algn="ctr">
              <a:lnSpc>
                <a:spcPts val="7279"/>
              </a:lnSpc>
            </a:pPr>
            <a:r>
              <a:rPr lang="en-US" sz="4800" dirty="0">
                <a:solidFill>
                  <a:srgbClr val="FFFFFF"/>
                </a:solidFill>
                <a:latin typeface="Open Sans Bold"/>
              </a:rPr>
              <a:t>ACOMPAÑAMIENTO - OBJETIVO</a:t>
            </a:r>
          </a:p>
          <a:p>
            <a:pPr algn="ctr">
              <a:lnSpc>
                <a:spcPts val="7279"/>
              </a:lnSpc>
            </a:pPr>
            <a:r>
              <a:rPr lang="en-US" sz="4800" dirty="0">
                <a:solidFill>
                  <a:srgbClr val="FFFFFF"/>
                </a:solidFill>
                <a:latin typeface="Open Sans Bold"/>
              </a:rPr>
              <a:t>PREPARACION VUELTA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00324A2-2FAD-CF27-A10E-D22B7E04AEFE}"/>
              </a:ext>
            </a:extLst>
          </p:cNvPr>
          <p:cNvSpPr txBox="1"/>
          <p:nvPr/>
        </p:nvSpPr>
        <p:spPr>
          <a:xfrm>
            <a:off x="8001000" y="1181100"/>
            <a:ext cx="9894892" cy="86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800" dirty="0">
                <a:latin typeface="Open Sans Bold"/>
              </a:rPr>
              <a:t>ESTADO EMOCIONAL</a:t>
            </a:r>
          </a:p>
        </p:txBody>
      </p:sp>
    </p:spTree>
    <p:extLst>
      <p:ext uri="{BB962C8B-B14F-4D97-AF65-F5344CB8AC3E}">
        <p14:creationId xmlns:p14="http://schemas.microsoft.com/office/powerpoint/2010/main" val="286521870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0" y="266700"/>
            <a:ext cx="18288000" cy="3682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b="1" u="sng" dirty="0" err="1">
                <a:solidFill>
                  <a:srgbClr val="FF0000"/>
                </a:solidFill>
                <a:latin typeface="Open Sans Bold"/>
              </a:rPr>
              <a:t>Sentimiento</a:t>
            </a:r>
            <a:r>
              <a:rPr lang="en-US" sz="6600" b="1" u="sng" dirty="0">
                <a:solidFill>
                  <a:srgbClr val="FF0000"/>
                </a:solidFill>
                <a:latin typeface="Open Sans Bold"/>
              </a:rPr>
              <a:t> de </a:t>
            </a:r>
            <a:r>
              <a:rPr lang="en-US" sz="6600" b="1" u="sng" dirty="0" err="1">
                <a:solidFill>
                  <a:srgbClr val="FF0000"/>
                </a:solidFill>
                <a:latin typeface="Open Sans Bold"/>
              </a:rPr>
              <a:t>Pérdida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: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FF0000"/>
                </a:solidFill>
                <a:latin typeface="Open Sans Bold"/>
              </a:rPr>
              <a:t>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sanción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puede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ser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vivida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como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una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pérdida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significativa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, no solo de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capacidad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de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competir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,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sino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también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de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identidad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como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deportista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8915400" y="800100"/>
            <a:ext cx="9144000" cy="6491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>
                <a:solidFill>
                  <a:srgbClr val="FF0000"/>
                </a:solidFill>
                <a:latin typeface="Open Sans Bold"/>
              </a:rPr>
              <a:t>Culpa y </a:t>
            </a:r>
            <a:r>
              <a:rPr lang="en-US" sz="6600" u="sng" dirty="0" err="1">
                <a:solidFill>
                  <a:srgbClr val="FF0000"/>
                </a:solidFill>
                <a:latin typeface="Open Sans Bold"/>
              </a:rPr>
              <a:t>Vergüenza</a:t>
            </a:r>
            <a:r>
              <a:rPr lang="en-US" sz="6600" u="sng" dirty="0">
                <a:solidFill>
                  <a:srgbClr val="FF0000"/>
                </a:solidFill>
                <a:latin typeface="Open Sans Bold"/>
              </a:rPr>
              <a:t>: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Podría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experimentar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culpa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por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las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acciones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que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llevaron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a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sanción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y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vergüenza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debido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a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exposición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pública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y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el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estigma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asociado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al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dopaje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0" y="6523355"/>
            <a:ext cx="18288000" cy="368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rgbClr val="FF0000"/>
                </a:solidFill>
                <a:latin typeface="Open Sans Bold"/>
              </a:rPr>
              <a:t>Frustración</a:t>
            </a:r>
            <a:r>
              <a:rPr lang="en-US" sz="6600" u="sng" dirty="0">
                <a:solidFill>
                  <a:srgbClr val="FF0000"/>
                </a:solidFill>
                <a:latin typeface="Open Sans Bold"/>
              </a:rPr>
              <a:t> y </a:t>
            </a:r>
            <a:r>
              <a:rPr lang="en-US" sz="6600" u="sng" dirty="0" err="1">
                <a:solidFill>
                  <a:srgbClr val="FF0000"/>
                </a:solidFill>
                <a:latin typeface="Open Sans Bold"/>
              </a:rPr>
              <a:t>Enfado</a:t>
            </a:r>
            <a:r>
              <a:rPr lang="en-US" sz="6600" u="sng" dirty="0">
                <a:solidFill>
                  <a:srgbClr val="FF0000"/>
                </a:solidFill>
                <a:latin typeface="Open Sans Bold"/>
              </a:rPr>
              <a:t>: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Estos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sentimientos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pueden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surgir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ante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interrupción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de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carrera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deportiva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y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percepción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de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injusticia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o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incomprensión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0" y="3266440"/>
            <a:ext cx="10554789" cy="550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00" u="sng" dirty="0" err="1">
                <a:solidFill>
                  <a:srgbClr val="FF0000"/>
                </a:solidFill>
                <a:latin typeface="Open Sans Bold"/>
              </a:rPr>
              <a:t>Frustración</a:t>
            </a:r>
            <a:r>
              <a:rPr lang="en-US" sz="6600" u="sng" dirty="0">
                <a:solidFill>
                  <a:srgbClr val="FF0000"/>
                </a:solidFill>
                <a:latin typeface="Open Sans Bold"/>
              </a:rPr>
              <a:t> y </a:t>
            </a:r>
            <a:r>
              <a:rPr lang="en-US" sz="6600" u="sng" dirty="0" err="1">
                <a:solidFill>
                  <a:srgbClr val="FF0000"/>
                </a:solidFill>
                <a:latin typeface="Open Sans Bold"/>
              </a:rPr>
              <a:t>Enfado</a:t>
            </a:r>
            <a:r>
              <a:rPr lang="en-US" sz="6600" u="sng" dirty="0">
                <a:solidFill>
                  <a:srgbClr val="FF0000"/>
                </a:solidFill>
                <a:latin typeface="Open Sans Bold"/>
              </a:rPr>
              <a:t>: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Estos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sentimientos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pueden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surgir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ante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interrupción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de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carrera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deportiva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y la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percepción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de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injusticia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 o </a:t>
            </a:r>
            <a:r>
              <a:rPr lang="en-US" sz="5199" dirty="0" err="1">
                <a:solidFill>
                  <a:srgbClr val="FF0000"/>
                </a:solidFill>
                <a:latin typeface="Open Sans Bold"/>
              </a:rPr>
              <a:t>incomprensión</a:t>
            </a:r>
            <a:r>
              <a:rPr lang="en-US" sz="5199" dirty="0">
                <a:solidFill>
                  <a:srgbClr val="FF0000"/>
                </a:solidFill>
                <a:latin typeface="Open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600</Words>
  <Application>Microsoft Macintosh PowerPoint</Application>
  <PresentationFormat>Personalizado</PresentationFormat>
  <Paragraphs>110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Open Sans Bold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PRESENTACION FEE</dc:title>
  <cp:lastModifiedBy>JOSE A. DEL CARMEN LASA</cp:lastModifiedBy>
  <cp:revision>5</cp:revision>
  <dcterms:created xsi:type="dcterms:W3CDTF">2006-08-16T00:00:00Z</dcterms:created>
  <dcterms:modified xsi:type="dcterms:W3CDTF">2024-01-25T00:45:08Z</dcterms:modified>
  <dc:identifier>DAF61aNhLtU</dc:identifier>
</cp:coreProperties>
</file>